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5"/>
  </p:notesMasterIdLst>
  <p:sldIdLst>
    <p:sldId id="256" r:id="rId5"/>
    <p:sldId id="257" r:id="rId6"/>
    <p:sldId id="279" r:id="rId7"/>
    <p:sldId id="258" r:id="rId8"/>
    <p:sldId id="259" r:id="rId9"/>
    <p:sldId id="262" r:id="rId10"/>
    <p:sldId id="276" r:id="rId11"/>
    <p:sldId id="264" r:id="rId12"/>
    <p:sldId id="265" r:id="rId13"/>
    <p:sldId id="266" r:id="rId14"/>
    <p:sldId id="280" r:id="rId15"/>
    <p:sldId id="267" r:id="rId16"/>
    <p:sldId id="268" r:id="rId17"/>
    <p:sldId id="269" r:id="rId18"/>
    <p:sldId id="270" r:id="rId19"/>
    <p:sldId id="278" r:id="rId20"/>
    <p:sldId id="271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 autoAdjust="0"/>
    <p:restoredTop sz="68243" autoAdjust="0"/>
  </p:normalViewPr>
  <p:slideViewPr>
    <p:cSldViewPr snapToGrid="0">
      <p:cViewPr varScale="1">
        <p:scale>
          <a:sx n="78" d="100"/>
          <a:sy n="78" d="100"/>
        </p:scale>
        <p:origin x="15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F97C2-F13F-47B6-82DA-242FCB0FFF73}" type="datetimeFigureOut">
              <a:rPr lang="en-US"/>
              <a:t>11/9/2020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1E31F-6EEA-4C53-BB23-3739AF10821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05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68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41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53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at the end of the slide: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Early intervention aims to help children and young people to live positive, healthy, productive lives; it's not just about preventing the need for children's social care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Early intervention can take the form of, for example: parenting support, support for children’s speech and language skills, school-based programmes to develop children’s social and emotional skills, or services that address inter-parental conflict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54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at the end of the slide: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dirty="0"/>
              <a:t>Some risk and protective factors are better known and more obvious than others.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25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58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/>
              <a:buChar char="•"/>
            </a:pPr>
            <a:r>
              <a:rPr lang="en-GB" b="1" dirty="0"/>
              <a:t>This diagram indicates that risk and protective factors exist at different levels: </a:t>
            </a:r>
            <a:r>
              <a:rPr lang="en-GB" dirty="0"/>
              <a:t>from the level of the individual child (like premature birth); to the family (such as family income, inter-parental conflict, or poor parental health); to the community (such as community safety or housing quality); to wider society (such as government policies on social security or access to education).</a:t>
            </a:r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In many cases, </a:t>
            </a:r>
            <a:r>
              <a:rPr lang="en-GB" b="1" dirty="0"/>
              <a:t>risk and protective factors are ‘two sides of the same coin’</a:t>
            </a:r>
            <a:r>
              <a:rPr lang="en-GB" dirty="0"/>
              <a:t> – for example, poor parental mental health may pose a risk to a child’s healthy development, but good parental mental health may promote development and protect against other negative child outcomes (such as poor academic attainment). 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Risk factors </a:t>
            </a:r>
            <a:r>
              <a:rPr lang="en-GB" b="1" dirty="0"/>
              <a:t>can help us to identify</a:t>
            </a:r>
            <a:r>
              <a:rPr lang="en-GB" dirty="0"/>
              <a:t> </a:t>
            </a:r>
            <a:r>
              <a:rPr lang="en-GB" b="1" dirty="0"/>
              <a:t>which children might be at risk of poor outcomes</a:t>
            </a:r>
            <a:r>
              <a:rPr lang="en-GB" dirty="0"/>
              <a:t>, but they </a:t>
            </a:r>
            <a:r>
              <a:rPr lang="en-GB" b="1" dirty="0"/>
              <a:t>aren't predictive at an individual level;</a:t>
            </a:r>
            <a:r>
              <a:rPr lang="en-GB" dirty="0"/>
              <a:t> therefore, ‘risk tools’ and ‘scoring’ based on risk factors are not a substitute for the skilled judgement of a practitioner.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59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at the end of the slide: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This point about economic benefits is very important, as it has been overstated in the past.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EI </a:t>
            </a:r>
            <a:r>
              <a:rPr lang="en-GB" b="1" dirty="0"/>
              <a:t>can save money</a:t>
            </a:r>
            <a:r>
              <a:rPr lang="en-GB" dirty="0"/>
              <a:t> – there are some very strong examples of this (e.g. the long-term economic benefits to be gained from improving the academic attainment of disadvantaged children) - but the benefits are to be gained in the </a:t>
            </a:r>
            <a:r>
              <a:rPr lang="en-GB" b="1" dirty="0"/>
              <a:t>long-term, not short-term.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03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at the end of the slide: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Currently, the </a:t>
            </a:r>
            <a:r>
              <a:rPr lang="en-GB" b="1" dirty="0"/>
              <a:t>strongest evidence on effective early help is from evaluations of individual programmes</a:t>
            </a:r>
            <a:r>
              <a:rPr lang="en-GB" dirty="0"/>
              <a:t> (i.e. discrete packages of activity such as parenting programmes), </a:t>
            </a:r>
            <a:r>
              <a:rPr lang="en-GB" b="1" dirty="0"/>
              <a:t>rather than evaluations of wider early help systems </a:t>
            </a:r>
            <a:endParaRPr lang="en-US" b="1" dirty="0"/>
          </a:p>
          <a:p>
            <a:pPr marL="171450" indent="-171450">
              <a:buFont typeface="Arial,Sans-Serif"/>
              <a:buChar char="•"/>
            </a:pPr>
            <a:r>
              <a:rPr lang="en-GB" b="1" dirty="0"/>
              <a:t>Generating good-quality evidence of the impact of early help systems is difficult</a:t>
            </a:r>
            <a:r>
              <a:rPr lang="en-GB" dirty="0"/>
              <a:t> – they are complex, involving multiple agencies, services and practitioners – it takes time and resource. 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We </a:t>
            </a:r>
            <a:r>
              <a:rPr lang="en-GB" b="1" dirty="0"/>
              <a:t>need to get better at local evaluation</a:t>
            </a:r>
            <a:r>
              <a:rPr lang="en-GB" dirty="0"/>
              <a:t> of wider systems and practices, in order to know that what we're doing is having an impact, and to successfully make the case for investment in early intervention.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GB" dirty="0"/>
              <a:t>EIF has produced some guidance on this, which we'll flag to you at the end of the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1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Add at the end of the first paragraph: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cs typeface="Calibri"/>
              </a:rPr>
              <a:t>This doesn't mean that the </a:t>
            </a:r>
            <a:r>
              <a:rPr lang="en-US" dirty="0" err="1">
                <a:cs typeface="Calibri"/>
              </a:rPr>
              <a:t>programmes</a:t>
            </a:r>
            <a:r>
              <a:rPr lang="en-US" dirty="0">
                <a:cs typeface="Calibri"/>
              </a:rPr>
              <a:t>/approaches don't work, it means that </a:t>
            </a:r>
            <a:r>
              <a:rPr lang="en-US" b="1" dirty="0">
                <a:cs typeface="Calibri"/>
              </a:rPr>
              <a:t>we don't know</a:t>
            </a:r>
            <a:r>
              <a:rPr lang="en-US" dirty="0">
                <a:cs typeface="Calibri"/>
              </a:rPr>
              <a:t>, because there is not yet evidence of their effectiveness.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63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02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83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68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1E31F-6EEA-4C53-BB23-3739AF108211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32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0564-E491-42B5-B5DB-0E0027A506CE}" type="datetime1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0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8A4E-9819-4B03-BA1C-D08D9525DB0A}" type="datetime1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1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12E6-25C6-46C7-98E1-87BFC82FCAED}" type="datetime1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9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870A-F568-42F2-8E7B-DA460807584B}" type="datetime1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8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CC441-A637-475B-86B5-94364C4353B1}" type="datetime1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71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1B29-C931-4670-A4A1-859931E420A9}" type="datetime1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63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A69F-6FA1-4618-A14F-1D6E3C23801C}" type="datetime1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9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F388-1119-4563-8BFC-2F2D506CD0F2}" type="datetime1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2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B00-0D9C-442A-9473-C470CB8E16E9}" type="datetime1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8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9A42-DBD5-4BA7-9F12-09DFDBC34438}" type="datetime1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7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0D0D8-2B2D-4602-A8E6-882E1F3D3E9E}" type="datetime1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3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B2C96-837C-4566-B680-32882A0C14F2}" type="datetime1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EIF and LGA template slides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0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if.org.u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FD3CFA7-FBF9-46F4-A2CA-04BE004179D8}"/>
              </a:ext>
            </a:extLst>
          </p:cNvPr>
          <p:cNvSpPr>
            <a:spLocks noGrp="1"/>
          </p:cNvSpPr>
          <p:nvPr/>
        </p:nvSpPr>
        <p:spPr>
          <a:xfrm>
            <a:off x="838200" y="3028108"/>
            <a:ext cx="10515600" cy="1572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cs typeface="Calibri Light"/>
              </a:rPr>
              <a:t>Early help: </a:t>
            </a:r>
            <a:r>
              <a:rPr lang="en-US" sz="6600" dirty="0" err="1">
                <a:cs typeface="Calibri Light"/>
              </a:rPr>
              <a:t>councillor</a:t>
            </a:r>
            <a:r>
              <a:rPr lang="en-US" sz="6600" dirty="0">
                <a:cs typeface="Calibri Light"/>
              </a:rPr>
              <a:t>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4336B-8448-414C-BFF4-41F53A903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8" y="406700"/>
            <a:ext cx="2665169" cy="1572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F6DEB-F72A-4FEF-89ED-A577AB826B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131" y="397268"/>
            <a:ext cx="4153738" cy="158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5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EAFC6-EE19-4357-975A-3C931895F335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Session outcomes: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698C5-0AA1-424A-A08A-47CAEF6A8EBE}"/>
              </a:ext>
            </a:extLst>
          </p:cNvPr>
          <p:cNvSpPr>
            <a:spLocks noGrp="1"/>
          </p:cNvSpPr>
          <p:nvPr/>
        </p:nvSpPr>
        <p:spPr>
          <a:xfrm>
            <a:off x="838199" y="1825625"/>
            <a:ext cx="10856495" cy="26197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err="1">
                <a:cs typeface="Calibri"/>
              </a:rPr>
              <a:t>Councillors</a:t>
            </a:r>
            <a:r>
              <a:rPr lang="en-US" dirty="0">
                <a:cs typeface="Calibri"/>
              </a:rPr>
              <a:t> are equipped to ask officers key questions on the Council's early help offer, acting as a </a:t>
            </a:r>
            <a:r>
              <a:rPr lang="en-US" b="1" i="1" dirty="0">
                <a:cs typeface="Calibri"/>
              </a:rPr>
              <a:t>'critical friend’</a:t>
            </a:r>
          </a:p>
          <a:p>
            <a:pPr marL="0" indent="0">
              <a:lnSpc>
                <a:spcPct val="100000"/>
              </a:lnSpc>
              <a:buNone/>
            </a:pPr>
            <a:endParaRPr lang="en-US" b="1" i="1" dirty="0">
              <a:cs typeface="Calibri"/>
            </a:endParaRPr>
          </a:p>
          <a:p>
            <a:pPr marL="514350" indent="-514350">
              <a:lnSpc>
                <a:spcPct val="100000"/>
              </a:lnSpc>
              <a:buAutoNum type="arabicPeriod" startAt="2"/>
            </a:pPr>
            <a:r>
              <a:rPr lang="en-US" dirty="0" err="1">
                <a:cs typeface="Calibri"/>
              </a:rPr>
              <a:t>Councillors</a:t>
            </a:r>
            <a:r>
              <a:rPr lang="en-US" dirty="0">
                <a:cs typeface="Calibri"/>
              </a:rPr>
              <a:t> and officers have a </a:t>
            </a:r>
            <a:r>
              <a:rPr lang="en-US" b="1" i="1" dirty="0">
                <a:cs typeface="Calibri"/>
              </a:rPr>
              <a:t>shared understanding and commitment</a:t>
            </a:r>
            <a:r>
              <a:rPr lang="en-US" dirty="0">
                <a:cs typeface="Calibri"/>
              </a:rPr>
              <a:t> to the early help approach</a:t>
            </a:r>
          </a:p>
        </p:txBody>
      </p:sp>
    </p:spTree>
    <p:extLst>
      <p:ext uri="{BB962C8B-B14F-4D97-AF65-F5344CB8AC3E}">
        <p14:creationId xmlns:p14="http://schemas.microsoft.com/office/powerpoint/2010/main" val="95474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D1F026-328F-4F33-B50D-D1C25AAB6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261374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66B0-DBFD-4677-B33B-9B20718CD6AF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What is 'early help'?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1337A-1B4E-4749-9154-5AB5D1630BE7}"/>
              </a:ext>
            </a:extLst>
          </p:cNvPr>
          <p:cNvSpPr>
            <a:spLocks noGrp="1"/>
          </p:cNvSpPr>
          <p:nvPr/>
        </p:nvSpPr>
        <p:spPr>
          <a:xfrm>
            <a:off x="838200" y="1690687"/>
            <a:ext cx="10515600" cy="44862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300" dirty="0">
                <a:cs typeface="Calibri"/>
              </a:rPr>
              <a:t>Early help: </a:t>
            </a:r>
          </a:p>
          <a:p>
            <a:pPr marL="0" indent="0">
              <a:buNone/>
            </a:pPr>
            <a:endParaRPr lang="en-US" sz="3300" dirty="0">
              <a:cs typeface="Calibri"/>
            </a:endParaRPr>
          </a:p>
          <a:p>
            <a:r>
              <a:rPr lang="en-GB" sz="3300" dirty="0">
                <a:cs typeface="Calibri"/>
              </a:rPr>
              <a:t>is </a:t>
            </a:r>
            <a:r>
              <a:rPr lang="en-GB" sz="3300" b="1" i="1" dirty="0">
                <a:cs typeface="Calibri"/>
              </a:rPr>
              <a:t>all</a:t>
            </a:r>
            <a:r>
              <a:rPr lang="en-GB" sz="3300" dirty="0">
                <a:cs typeface="Calibri"/>
              </a:rPr>
              <a:t> support available to children </a:t>
            </a:r>
            <a:r>
              <a:rPr lang="en-GB" sz="3300" b="1" i="1" dirty="0">
                <a:cs typeface="Calibri"/>
              </a:rPr>
              <a:t>up to the level of a formal statutory intervention</a:t>
            </a:r>
            <a:r>
              <a:rPr lang="en-GB" sz="3300" dirty="0">
                <a:cs typeface="Calibri"/>
              </a:rPr>
              <a:t> (child in need, child protection plan, taken into care)</a:t>
            </a:r>
            <a:endParaRPr lang="en-US" sz="3300" dirty="0">
              <a:cs typeface="Calibri"/>
            </a:endParaRPr>
          </a:p>
          <a:p>
            <a:r>
              <a:rPr lang="en-GB" sz="3300" dirty="0">
                <a:cs typeface="Calibri"/>
              </a:rPr>
              <a:t>includes universal services (accessible to </a:t>
            </a:r>
            <a:r>
              <a:rPr lang="en-GB" sz="3300" b="1" i="1" dirty="0">
                <a:cs typeface="Calibri"/>
              </a:rPr>
              <a:t>all</a:t>
            </a:r>
            <a:r>
              <a:rPr lang="en-GB" sz="3300" dirty="0">
                <a:cs typeface="Calibri"/>
              </a:rPr>
              <a:t> children – e.g. health visiting and children’s centres), </a:t>
            </a:r>
            <a:r>
              <a:rPr lang="en-GB" sz="3300" b="1" i="1" dirty="0">
                <a:cs typeface="Calibri"/>
              </a:rPr>
              <a:t>as well as ‘early intervention’</a:t>
            </a:r>
            <a:r>
              <a:rPr lang="en-GB" sz="3300" dirty="0">
                <a:cs typeface="Calibri"/>
              </a:rPr>
              <a:t> for those </a:t>
            </a:r>
            <a:r>
              <a:rPr lang="en-GB" sz="3300" b="1" i="1" dirty="0">
                <a:cs typeface="Calibri"/>
              </a:rPr>
              <a:t>identified</a:t>
            </a:r>
            <a:r>
              <a:rPr lang="en-GB" sz="3300" dirty="0">
                <a:cs typeface="Calibri"/>
              </a:rPr>
              <a:t> as being in need of extra support</a:t>
            </a:r>
            <a:endParaRPr lang="en-US" sz="3300" dirty="0">
              <a:cs typeface="Calibri"/>
            </a:endParaRPr>
          </a:p>
          <a:p>
            <a:pPr marL="0" indent="0">
              <a:buNone/>
            </a:pPr>
            <a:endParaRPr lang="en-GB" sz="3300" dirty="0">
              <a:cs typeface="Calibri"/>
            </a:endParaRPr>
          </a:p>
          <a:p>
            <a:pPr marL="0" indent="0">
              <a:buNone/>
            </a:pPr>
            <a:r>
              <a:rPr lang="en-GB" sz="3300" dirty="0">
                <a:cs typeface="Calibri"/>
              </a:rPr>
              <a:t>The terms ‘early help’ and ‘early intervention’ are used in different ways in different local areas (and sometimes interchangeably)…but there are clear differences between the two…</a:t>
            </a:r>
            <a:endParaRPr lang="en-US" sz="3300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99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1DDD361-BA74-4A19-B7DD-D0DAEFCE48E1}"/>
              </a:ext>
            </a:extLst>
          </p:cNvPr>
          <p:cNvSpPr>
            <a:spLocks noGrp="1"/>
          </p:cNvSpPr>
          <p:nvPr/>
        </p:nvSpPr>
        <p:spPr>
          <a:xfrm>
            <a:off x="838200" y="963826"/>
            <a:ext cx="10515600" cy="5633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dirty="0">
                <a:latin typeface="+mj-lt"/>
                <a:cs typeface="Calibri"/>
              </a:rPr>
              <a:t>What is ‘early intervention’?</a:t>
            </a: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support provided to children </a:t>
            </a:r>
            <a:r>
              <a:rPr lang="en-GB" b="1" i="1" dirty="0">
                <a:cs typeface="Calibri"/>
              </a:rPr>
              <a:t>identified as being at risk of poor outcomes</a:t>
            </a:r>
            <a:r>
              <a:rPr lang="en-GB" dirty="0">
                <a:cs typeface="Calibri"/>
              </a:rPr>
              <a:t> (e.g. poor mental health, poor academic attainment, or involvement in crime) to help them avoid those poor outcomes</a:t>
            </a:r>
            <a:endParaRPr lang="en-US" dirty="0">
              <a:cs typeface="Calibri"/>
            </a:endParaRPr>
          </a:p>
          <a:p>
            <a:r>
              <a:rPr lang="en-GB" b="1" i="1" dirty="0">
                <a:cs typeface="Calibri"/>
              </a:rPr>
              <a:t>targets specific, identified issues</a:t>
            </a:r>
            <a:r>
              <a:rPr lang="en-GB" dirty="0">
                <a:cs typeface="Calibri"/>
              </a:rPr>
              <a:t> to prevent problems from occurring, or prevent problems from getting worse</a:t>
            </a:r>
            <a:endParaRPr lang="en-US" dirty="0">
              <a:cs typeface="Calibri"/>
            </a:endParaRPr>
          </a:p>
          <a:p>
            <a:r>
              <a:rPr lang="en-GB" dirty="0">
                <a:cs typeface="Calibri"/>
              </a:rPr>
              <a:t>is </a:t>
            </a:r>
            <a:r>
              <a:rPr lang="en-GB" b="1" i="1" dirty="0">
                <a:cs typeface="Calibri"/>
              </a:rPr>
              <a:t>more intensive </a:t>
            </a:r>
            <a:r>
              <a:rPr lang="en-GB" dirty="0">
                <a:cs typeface="Calibri"/>
              </a:rPr>
              <a:t>than, or </a:t>
            </a:r>
            <a:r>
              <a:rPr lang="en-GB" b="1" i="1" dirty="0">
                <a:cs typeface="Calibri"/>
              </a:rPr>
              <a:t>additional to</a:t>
            </a:r>
            <a:r>
              <a:rPr lang="en-GB" dirty="0">
                <a:cs typeface="Calibri"/>
              </a:rPr>
              <a:t>, the support available through early help services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859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3AC8B-A017-4FC0-8253-B13121D74514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What is an early help 'offer'?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45F7E-18E7-43D3-9DB7-DE7B0DDD796D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/>
              </a:rPr>
              <a:t>An early help ‘offer’ is an </a:t>
            </a:r>
            <a:r>
              <a:rPr lang="en-GB" b="1" i="1" dirty="0">
                <a:cs typeface="Calibri"/>
              </a:rPr>
              <a:t>approach</a:t>
            </a:r>
            <a:r>
              <a:rPr lang="en-GB" i="1" dirty="0">
                <a:cs typeface="Calibri"/>
              </a:rPr>
              <a:t> </a:t>
            </a:r>
            <a:r>
              <a:rPr lang="en-GB" dirty="0">
                <a:cs typeface="Calibri"/>
              </a:rPr>
              <a:t>to the delivery of support to children, young people and families, which encompasses a range of services and partners.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Early help is </a:t>
            </a:r>
            <a:r>
              <a:rPr lang="en-GB" b="1" i="1" dirty="0">
                <a:cs typeface="Calibri"/>
              </a:rPr>
              <a:t>led by local authorities</a:t>
            </a:r>
            <a:r>
              <a:rPr lang="en-GB" dirty="0">
                <a:cs typeface="Calibri"/>
              </a:rPr>
              <a:t>, but the ‘offer’ </a:t>
            </a:r>
            <a:r>
              <a:rPr lang="en-GB" b="1" i="1" dirty="0">
                <a:cs typeface="Calibri"/>
              </a:rPr>
              <a:t>includes the work of a wide range of local agencies </a:t>
            </a:r>
            <a:r>
              <a:rPr lang="en-GB" dirty="0">
                <a:cs typeface="Calibri"/>
              </a:rPr>
              <a:t>(e.g. NHS, schools, police, voluntary and community sector).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6486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174AF9-3DF4-4EE0-B109-68EFA4D18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approach to early help locally</a:t>
            </a:r>
          </a:p>
        </p:txBody>
      </p:sp>
    </p:spTree>
    <p:extLst>
      <p:ext uri="{BB962C8B-B14F-4D97-AF65-F5344CB8AC3E}">
        <p14:creationId xmlns:p14="http://schemas.microsoft.com/office/powerpoint/2010/main" val="52497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EB4E1-4B53-4C4B-B9A3-64A30FE2747A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Why is early help important?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E2D4A1-8AC4-4DE0-8CDC-C9C0881166C0}"/>
              </a:ext>
            </a:extLst>
          </p:cNvPr>
          <p:cNvSpPr txBox="1"/>
          <p:nvPr/>
        </p:nvSpPr>
        <p:spPr>
          <a:xfrm>
            <a:off x="834537" y="1649045"/>
            <a:ext cx="10339753" cy="48320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Effective early help works to </a:t>
            </a:r>
            <a:r>
              <a:rPr lang="en-GB" sz="2800" b="1" i="1" dirty="0"/>
              <a:t>reduce the risk factors</a:t>
            </a:r>
            <a:r>
              <a:rPr lang="en-GB" sz="2800" i="1" dirty="0"/>
              <a:t>, </a:t>
            </a:r>
            <a:r>
              <a:rPr lang="en-GB" sz="2800" dirty="0"/>
              <a:t>and </a:t>
            </a:r>
            <a:r>
              <a:rPr lang="en-GB" sz="2800" b="1" i="1" dirty="0"/>
              <a:t>increase the protective factors</a:t>
            </a:r>
            <a:r>
              <a:rPr lang="en-GB" sz="2800" i="1" dirty="0"/>
              <a:t>, </a:t>
            </a:r>
            <a:r>
              <a:rPr lang="en-GB" sz="2800" dirty="0"/>
              <a:t>in a child or young person’s life.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Risk factors can threaten a child’s development, limit their future social and economic opportunities, and increase the likelihood of poor outcomes in later life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Protective factors are the characteristics and conditions that can mitigate risk factors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69682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E37C4-8A59-4D57-A114-9352B0DDAAB5}"/>
              </a:ext>
            </a:extLst>
          </p:cNvPr>
          <p:cNvSpPr>
            <a:spLocks noGrp="1"/>
          </p:cNvSpPr>
          <p:nvPr/>
        </p:nvSpPr>
        <p:spPr>
          <a:xfrm>
            <a:off x="838200" y="1773795"/>
            <a:ext cx="10515600" cy="1982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Can you name some risk and protective factors for children?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93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 logo&#10;&#10;Description generated with high confidence">
            <a:extLst>
              <a:ext uri="{FF2B5EF4-FFF2-40B4-BE49-F238E27FC236}">
                <a16:creationId xmlns:a16="http://schemas.microsoft.com/office/drawing/2014/main" id="{510D0B54-D856-438F-A279-F81FE66F1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80" y="231476"/>
            <a:ext cx="6337539" cy="636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28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1FA1-2285-4491-A05B-A5EC3781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Local population needs</a:t>
            </a:r>
          </a:p>
        </p:txBody>
      </p:sp>
    </p:spTree>
    <p:extLst>
      <p:ext uri="{BB962C8B-B14F-4D97-AF65-F5344CB8AC3E}">
        <p14:creationId xmlns:p14="http://schemas.microsoft.com/office/powerpoint/2010/main" val="3313218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01034-5D40-4E2D-A840-85D220D6EDC8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Why is early help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ADB17-5C1F-435F-97BD-8233640F730E}"/>
              </a:ext>
            </a:extLst>
          </p:cNvPr>
          <p:cNvSpPr>
            <a:spLocks noGrp="1"/>
          </p:cNvSpPr>
          <p:nvPr/>
        </p:nvSpPr>
        <p:spPr>
          <a:xfrm>
            <a:off x="838200" y="2458192"/>
            <a:ext cx="10515600" cy="2797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/>
              </a:rPr>
              <a:t>As well as benefiting individuals, early help can help to build healthier, happier and more productive </a:t>
            </a:r>
            <a:r>
              <a:rPr lang="en-GB" b="1" i="1" dirty="0">
                <a:cs typeface="Calibri"/>
              </a:rPr>
              <a:t>communities</a:t>
            </a:r>
            <a:r>
              <a:rPr lang="en-GB" dirty="0">
                <a:cs typeface="Calibri"/>
              </a:rPr>
              <a:t>, and it can produce a range of economic benefits to </a:t>
            </a:r>
            <a:r>
              <a:rPr lang="en-GB" b="1" i="1" dirty="0">
                <a:cs typeface="Calibri"/>
              </a:rPr>
              <a:t>society</a:t>
            </a:r>
            <a:r>
              <a:rPr lang="en-GB" b="1" dirty="0">
                <a:cs typeface="Calibri"/>
              </a:rPr>
              <a:t> </a:t>
            </a:r>
            <a:r>
              <a:rPr lang="en-GB" dirty="0">
                <a:cs typeface="Calibri"/>
              </a:rPr>
              <a:t>that significantly outweigh the cost of intervening (</a:t>
            </a:r>
            <a:r>
              <a:rPr lang="en-GB" dirty="0">
                <a:ea typeface="+mn-lt"/>
                <a:cs typeface="+mn-lt"/>
              </a:rPr>
              <a:t>for example: higher employment rates; and long-term savings to the health, social care, criminal justice and social security systems).</a:t>
            </a:r>
            <a:endParaRPr lang="en-GB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284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847E048-32DA-4FD0-BFC2-B0DAB5E7D568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But...a note on the ‘economic benefits’…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B43ACF-0C24-408D-A504-7377700DB64C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2751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GB" dirty="0"/>
              <a:t>While the delivery of high-quality, evidence-based early help </a:t>
            </a:r>
            <a:r>
              <a:rPr lang="en-GB" i="1" dirty="0"/>
              <a:t>can</a:t>
            </a:r>
            <a:r>
              <a:rPr lang="en-GB" dirty="0"/>
              <a:t> reduce pressure on children’s social care (and other public) services, this is more likely to occur in the </a:t>
            </a:r>
            <a:r>
              <a:rPr lang="en-GB" b="1" i="1" dirty="0"/>
              <a:t>long-term</a:t>
            </a:r>
            <a:endParaRPr lang="en-GB" b="1" i="1" dirty="0">
              <a:cs typeface="Calibri"/>
            </a:endParaRPr>
          </a:p>
          <a:p>
            <a:pPr marL="457200" indent="-457200"/>
            <a:r>
              <a:rPr lang="en-GB" dirty="0"/>
              <a:t>The problems that some children face are so </a:t>
            </a:r>
            <a:r>
              <a:rPr lang="en-GB" b="1" i="1" dirty="0"/>
              <a:t>complex/entrenched </a:t>
            </a:r>
            <a:r>
              <a:rPr lang="en-GB" dirty="0"/>
              <a:t>that early help support is unlikely to reverse their trajectories in a </a:t>
            </a:r>
            <a:r>
              <a:rPr lang="en-GB" b="1" i="1" dirty="0"/>
              <a:t>short period of time</a:t>
            </a:r>
            <a:endParaRPr lang="en-GB" b="1" i="1" dirty="0">
              <a:cs typeface="Calibri" panose="020F0502020204030204"/>
            </a:endParaRPr>
          </a:p>
          <a:p>
            <a:pPr marL="457200" indent="-457200"/>
            <a:r>
              <a:rPr lang="en-GB" dirty="0"/>
              <a:t>Early help (and other) services often need to work with children and their families over </a:t>
            </a:r>
            <a:r>
              <a:rPr lang="en-GB" b="1" i="1" dirty="0"/>
              <a:t>months or years</a:t>
            </a:r>
          </a:p>
          <a:p>
            <a:pPr marL="457200" indent="-457200"/>
            <a:r>
              <a:rPr lang="en-GB" dirty="0">
                <a:cs typeface="Calibri"/>
              </a:rPr>
              <a:t>It is therefore important not to overstate the </a:t>
            </a:r>
            <a:r>
              <a:rPr lang="en-GB" b="1" i="1" dirty="0">
                <a:cs typeface="Calibri"/>
              </a:rPr>
              <a:t>short-term</a:t>
            </a:r>
            <a:r>
              <a:rPr lang="en-GB" dirty="0">
                <a:cs typeface="Calibri"/>
              </a:rPr>
              <a:t> economic benefits of investment in early help</a:t>
            </a:r>
          </a:p>
        </p:txBody>
      </p:sp>
    </p:spTree>
    <p:extLst>
      <p:ext uri="{BB962C8B-B14F-4D97-AF65-F5344CB8AC3E}">
        <p14:creationId xmlns:p14="http://schemas.microsoft.com/office/powerpoint/2010/main" val="7746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D2C0E-6884-49BB-9A9B-5F7C9A7ECA0F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What is 'effective' early help?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D4B92-48C6-4414-9E8B-CA50E999BB0A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/>
              </a:rPr>
              <a:t>EIF's definition of ‘effective’ early help support is that which is </a:t>
            </a:r>
            <a:r>
              <a:rPr lang="en-GB" b="1" i="1" dirty="0">
                <a:cs typeface="Calibri"/>
              </a:rPr>
              <a:t>proven by at least one robust study to improve one or more child outcomes</a:t>
            </a:r>
            <a:r>
              <a:rPr lang="en-GB" i="1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It is only through rigorous testing and evaluation of early help support that we can establish what is effective.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Evaluations of early help programmes/approaches identify the impact that </a:t>
            </a:r>
            <a:r>
              <a:rPr lang="en-GB" b="1" i="1" dirty="0">
                <a:cs typeface="Calibri"/>
              </a:rPr>
              <a:t>can be attributed specifically to the programme/approach</a:t>
            </a:r>
            <a:r>
              <a:rPr lang="en-GB" dirty="0">
                <a:cs typeface="Calibri"/>
              </a:rPr>
              <a:t> being measured, rather than outcomes that could result from a range of other factors.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6639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85CD4-D384-4C0D-B338-C49395487D35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8224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is ‘effective’ early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4122C-8F11-4648-A51E-68E0F8A1080F}"/>
              </a:ext>
            </a:extLst>
          </p:cNvPr>
          <p:cNvSpPr>
            <a:spLocks noGrp="1"/>
          </p:cNvSpPr>
          <p:nvPr/>
        </p:nvSpPr>
        <p:spPr>
          <a:xfrm>
            <a:off x="838200" y="1294410"/>
            <a:ext cx="10515600" cy="5284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/>
              </a:rPr>
              <a:t>There are many early help programmes and approaches that are </a:t>
            </a:r>
            <a:r>
              <a:rPr lang="en-GB" b="1" i="1" dirty="0">
                <a:cs typeface="Calibri"/>
              </a:rPr>
              <a:t>very popular </a:t>
            </a:r>
            <a:r>
              <a:rPr lang="en-GB" dirty="0">
                <a:cs typeface="Calibri"/>
              </a:rPr>
              <a:t>with children, young people, families and practitioners, but that have </a:t>
            </a:r>
            <a:r>
              <a:rPr lang="en-GB" b="1" i="1" dirty="0">
                <a:cs typeface="Calibri"/>
              </a:rPr>
              <a:t>not yet been tested</a:t>
            </a:r>
            <a:r>
              <a:rPr lang="en-GB" dirty="0">
                <a:cs typeface="Calibri"/>
              </a:rPr>
              <a:t> so do not have evidence of effectiveness.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In the </a:t>
            </a:r>
            <a:r>
              <a:rPr lang="en-GB" b="1" i="1" dirty="0">
                <a:cs typeface="Calibri"/>
              </a:rPr>
              <a:t>current context </a:t>
            </a:r>
            <a:r>
              <a:rPr lang="en-GB" dirty="0">
                <a:cs typeface="Calibri"/>
              </a:rPr>
              <a:t>(local authority funding pressures and increased demand for services), local areas should consider conducting evaluations to ensure that they’re delivering </a:t>
            </a:r>
            <a:r>
              <a:rPr lang="en-GB" b="1" i="1" dirty="0">
                <a:cs typeface="Calibri"/>
              </a:rPr>
              <a:t>effective support</a:t>
            </a:r>
            <a:r>
              <a:rPr lang="en-GB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While evaluations can sometimes be time and resource-intensive, they are the </a:t>
            </a:r>
            <a:r>
              <a:rPr lang="en-GB" b="1" i="1" dirty="0">
                <a:cs typeface="Calibri"/>
              </a:rPr>
              <a:t>only way of establishing with certainty</a:t>
            </a:r>
            <a:r>
              <a:rPr lang="en-GB" dirty="0">
                <a:cs typeface="Calibri"/>
              </a:rPr>
              <a:t> that the early help support being delivered is helping local children, young people and families (i.e. helping in the way that it was </a:t>
            </a:r>
            <a:r>
              <a:rPr lang="en-GB" i="1" dirty="0">
                <a:cs typeface="Calibri"/>
              </a:rPr>
              <a:t>designed</a:t>
            </a:r>
            <a:r>
              <a:rPr lang="en-GB" dirty="0">
                <a:cs typeface="Calibri"/>
              </a:rPr>
              <a:t> to).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9594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A63B2E-8DEE-497D-92BB-25AB4588F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the impact of early help locally</a:t>
            </a:r>
          </a:p>
        </p:txBody>
      </p:sp>
    </p:spTree>
    <p:extLst>
      <p:ext uri="{BB962C8B-B14F-4D97-AF65-F5344CB8AC3E}">
        <p14:creationId xmlns:p14="http://schemas.microsoft.com/office/powerpoint/2010/main" val="56339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25A7-7142-43B8-8E36-1B72FF61C870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083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What legislation is relevant to early help?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2419D-E73C-442A-A159-EC6F184D627D}"/>
              </a:ext>
            </a:extLst>
          </p:cNvPr>
          <p:cNvSpPr>
            <a:spLocks noGrp="1"/>
          </p:cNvSpPr>
          <p:nvPr/>
        </p:nvSpPr>
        <p:spPr>
          <a:xfrm>
            <a:off x="838200" y="1463167"/>
            <a:ext cx="10515600" cy="50026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/>
              </a:rPr>
              <a:t>Early help is largely discretionary – there’s no specific legislation - but there are several pieces of legislation containing </a:t>
            </a:r>
            <a:r>
              <a:rPr lang="en-GB" b="1" i="1" dirty="0">
                <a:cs typeface="Calibri"/>
              </a:rPr>
              <a:t>relevant elements</a:t>
            </a:r>
            <a:r>
              <a:rPr lang="en-GB" dirty="0">
                <a:cs typeface="Calibri"/>
              </a:rPr>
              <a:t>: </a:t>
            </a:r>
            <a:endParaRPr lang="en-US" dirty="0"/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r>
              <a:rPr lang="en-US" dirty="0">
                <a:cs typeface="Calibri"/>
              </a:rPr>
              <a:t>Children Act 1989</a:t>
            </a:r>
          </a:p>
          <a:p>
            <a:r>
              <a:rPr lang="en-US" dirty="0">
                <a:cs typeface="Calibri"/>
              </a:rPr>
              <a:t>Education Act 1996</a:t>
            </a:r>
          </a:p>
          <a:p>
            <a:r>
              <a:rPr lang="en-US" dirty="0">
                <a:cs typeface="Calibri"/>
              </a:rPr>
              <a:t>Children Act 2004</a:t>
            </a:r>
          </a:p>
          <a:p>
            <a:r>
              <a:rPr lang="en-US" dirty="0">
                <a:cs typeface="Calibri"/>
              </a:rPr>
              <a:t>Childcare Act 2006</a:t>
            </a:r>
          </a:p>
          <a:p>
            <a:r>
              <a:rPr lang="en-US" dirty="0">
                <a:cs typeface="Calibri"/>
              </a:rPr>
              <a:t>Working Together to Safeguard Children 2018 (statutory guidance)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See the </a:t>
            </a:r>
            <a:r>
              <a:rPr lang="en-GB" b="1" i="1" dirty="0">
                <a:cs typeface="Calibri"/>
              </a:rPr>
              <a:t>LGA/EIF resource pack </a:t>
            </a:r>
            <a:r>
              <a:rPr lang="en-GB" dirty="0">
                <a:cs typeface="Calibri"/>
              </a:rPr>
              <a:t>(p.10-11) for more detail on the above.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3075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5580C-8C98-4788-B471-3A7E6A7894B4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Breakout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F012C-B3F6-4DD7-A6BD-C9F3431FEC8B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Questions for discussion in groups:</a:t>
            </a:r>
          </a:p>
          <a:p>
            <a:pPr marL="0" indent="0">
              <a:buNone/>
            </a:pPr>
            <a:endParaRPr lang="en-US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b="1" i="1" dirty="0">
                <a:cs typeface="Calibri" panose="020F0502020204030204"/>
              </a:rPr>
              <a:t>What local early help needs have you identified through your casework?</a:t>
            </a:r>
          </a:p>
          <a:p>
            <a:pPr marL="514350" indent="-514350">
              <a:buAutoNum type="arabicPeriod"/>
            </a:pPr>
            <a:r>
              <a:rPr lang="en-US" b="1" i="1" dirty="0">
                <a:cs typeface="Calibri" panose="020F0502020204030204"/>
              </a:rPr>
              <a:t>How can you and others improve the design and delivery of the local early help offer at both the ward and local authority level?</a:t>
            </a: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09353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2242-DD6C-4A34-960F-DD93B51681A7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Further information and key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95075-A3A4-44C1-8DDF-2A124D54E6B4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5957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/>
                <a:hlinkClick r:id="rId3"/>
              </a:rPr>
              <a:t>www.eif.org.uk</a:t>
            </a:r>
            <a:endParaRPr lang="en-GB" dirty="0">
              <a:cs typeface="Calibri"/>
            </a:endParaRPr>
          </a:p>
          <a:p>
            <a:r>
              <a:rPr lang="en-US" b="1" i="1" dirty="0">
                <a:cs typeface="Calibri"/>
              </a:rPr>
              <a:t>‘Early help resource pack’ </a:t>
            </a:r>
            <a:r>
              <a:rPr lang="en-US" dirty="0">
                <a:cs typeface="Calibri"/>
              </a:rPr>
              <a:t>(for </a:t>
            </a:r>
            <a:r>
              <a:rPr lang="en-US" dirty="0" err="1">
                <a:cs typeface="Calibri"/>
              </a:rPr>
              <a:t>councillors</a:t>
            </a:r>
            <a:r>
              <a:rPr lang="en-US" dirty="0">
                <a:cs typeface="Calibri"/>
              </a:rPr>
              <a:t>)</a:t>
            </a:r>
          </a:p>
          <a:p>
            <a:r>
              <a:rPr lang="en-GB" b="1" i="1" dirty="0">
                <a:cs typeface="Calibri"/>
              </a:rPr>
              <a:t>EIF ‘Guidebook’</a:t>
            </a:r>
            <a:r>
              <a:rPr lang="en-GB" dirty="0">
                <a:cs typeface="Calibri"/>
              </a:rPr>
              <a:t> (an online directory of over 100 early intervention programmes that have been evaluated and shown to improve outcomes for children and young people)</a:t>
            </a:r>
            <a:endParaRPr lang="en-GB" i="1" dirty="0">
              <a:cs typeface="Calibri"/>
            </a:endParaRPr>
          </a:p>
          <a:p>
            <a:r>
              <a:rPr lang="en-GB" b="1" i="1" dirty="0">
                <a:cs typeface="Calibri"/>
              </a:rPr>
              <a:t>‘Evaluating early help’ </a:t>
            </a:r>
            <a:r>
              <a:rPr lang="en-GB" dirty="0">
                <a:cs typeface="Calibri"/>
              </a:rPr>
              <a:t>(guidance on evaluation of complex local early help systems)</a:t>
            </a:r>
            <a:endParaRPr lang="en-GB" dirty="0"/>
          </a:p>
          <a:p>
            <a:r>
              <a:rPr lang="en-GB" b="1" i="1" dirty="0">
                <a:cs typeface="Calibri"/>
              </a:rPr>
              <a:t>‘10 steps to evaluation success’</a:t>
            </a:r>
            <a:r>
              <a:rPr lang="en-GB" i="1" dirty="0">
                <a:cs typeface="Calibri"/>
              </a:rPr>
              <a:t> </a:t>
            </a:r>
            <a:r>
              <a:rPr lang="en-GB" dirty="0">
                <a:cs typeface="Calibri"/>
              </a:rPr>
              <a:t>(guidance on how evaluation evidence can be used to turn a 'good idea' into an intervention that 'works')</a:t>
            </a:r>
          </a:p>
          <a:p>
            <a:r>
              <a:rPr lang="en-GB" b="1" i="1">
                <a:cs typeface="Calibri"/>
              </a:rPr>
              <a:t>‘Realising </a:t>
            </a:r>
            <a:r>
              <a:rPr lang="en-GB" b="1" i="1" dirty="0">
                <a:cs typeface="Calibri"/>
              </a:rPr>
              <a:t>the Potential of </a:t>
            </a:r>
            <a:r>
              <a:rPr lang="en-GB" b="1" i="1">
                <a:cs typeface="Calibri"/>
              </a:rPr>
              <a:t>Early Intervention’</a:t>
            </a:r>
            <a:r>
              <a:rPr lang="en-GB" dirty="0">
                <a:cs typeface="Calibri"/>
              </a:rPr>
              <a:t> (report that makes the case for improved prioritisation of, and investment in, evidence-based early intervention)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5136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34CA4-110D-4BBD-BCB7-A0BB9AE04631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 Light"/>
              </a:rPr>
              <a:t>Quick session evaluation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B1769-5275-4DEF-8DB2-713D560EB02F}"/>
              </a:ext>
            </a:extLst>
          </p:cNvPr>
          <p:cNvSpPr>
            <a:spLocks noGrp="1"/>
          </p:cNvSpPr>
          <p:nvPr/>
        </p:nvSpPr>
        <p:spPr>
          <a:xfrm>
            <a:off x="838200" y="2480153"/>
            <a:ext cx="10515600" cy="36968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 panose="020F0502020204030204"/>
              </a:rPr>
              <a:t>Please complete the short feedback form, and hand it to a council officer on your way out</a:t>
            </a:r>
          </a:p>
          <a:p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0371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9F0B8731B3DB4795DDA3702DD60702" ma:contentTypeVersion="10" ma:contentTypeDescription="Create a new document." ma:contentTypeScope="" ma:versionID="876b7ff637a2b37c2565c275dcd342d4">
  <xsd:schema xmlns:xsd="http://www.w3.org/2001/XMLSchema" xmlns:xs="http://www.w3.org/2001/XMLSchema" xmlns:p="http://schemas.microsoft.com/office/2006/metadata/properties" xmlns:ns2="7ac1c58a-98bb-4b46-b9ea-6d8a1457be99" xmlns:ns3="06290508-b383-4728-8c6e-25f9bc1991c7" targetNamespace="http://schemas.microsoft.com/office/2006/metadata/properties" ma:root="true" ma:fieldsID="1e64559249076475a40efa2e909a1c19" ns2:_="" ns3:_="">
    <xsd:import namespace="7ac1c58a-98bb-4b46-b9ea-6d8a1457be99"/>
    <xsd:import namespace="06290508-b383-4728-8c6e-25f9bc1991c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1c58a-98bb-4b46-b9ea-6d8a1457be9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290508-b383-4728-8c6e-25f9bc1991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ac1c58a-98bb-4b46-b9ea-6d8a1457be99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7D77243-1028-4869-A5EE-274D1EC9AD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c1c58a-98bb-4b46-b9ea-6d8a1457be99"/>
    <ds:schemaRef ds:uri="06290508-b383-4728-8c6e-25f9bc1991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7F4539-B1F7-4F64-9E79-C589436E1E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2F4604-8DED-41A0-95A8-B2D5E8620F6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0437f5c5-220b-479c-af87-e5d0bd5a166e"/>
    <ds:schemaRef ds:uri="1da93a1a-7f15-467f-be94-f05bd455bf87"/>
    <ds:schemaRef ds:uri="http://www.w3.org/XML/1998/namespace"/>
    <ds:schemaRef ds:uri="7ac1c58a-98bb-4b46-b9ea-6d8a1457be9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</TotalTime>
  <Words>1586</Words>
  <Application>Microsoft Office PowerPoint</Application>
  <PresentationFormat>Widescreen</PresentationFormat>
  <Paragraphs>110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Arial,Sans-Serif</vt:lpstr>
      <vt:lpstr>Calibri</vt:lpstr>
      <vt:lpstr>Calibri Light</vt:lpstr>
      <vt:lpstr>Office Theme</vt:lpstr>
      <vt:lpstr>PowerPoint Presentation</vt:lpstr>
      <vt:lpstr>PowerPoint Presentation</vt:lpstr>
      <vt:lpstr>Introduction</vt:lpstr>
      <vt:lpstr>PowerPoint Presentation</vt:lpstr>
      <vt:lpstr>PowerPoint Presentation</vt:lpstr>
      <vt:lpstr>PowerPoint Presentation</vt:lpstr>
      <vt:lpstr>Current approach to early help locally</vt:lpstr>
      <vt:lpstr>PowerPoint Presentation</vt:lpstr>
      <vt:lpstr>PowerPoint Presentation</vt:lpstr>
      <vt:lpstr>PowerPoint Presentation</vt:lpstr>
      <vt:lpstr>Local population needs</vt:lpstr>
      <vt:lpstr>PowerPoint Presentation</vt:lpstr>
      <vt:lpstr>PowerPoint Presentation</vt:lpstr>
      <vt:lpstr>PowerPoint Presentation</vt:lpstr>
      <vt:lpstr>PowerPoint Presentation</vt:lpstr>
      <vt:lpstr>Measuring the impact of early help locally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Ballinger</dc:creator>
  <cp:lastModifiedBy>Mark</cp:lastModifiedBy>
  <cp:revision>337</cp:revision>
  <dcterms:created xsi:type="dcterms:W3CDTF">2013-07-15T20:26:40Z</dcterms:created>
  <dcterms:modified xsi:type="dcterms:W3CDTF">2020-11-09T17:09:44Z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0x010100859F0B8731B3DB4795DDA3702DD60702</vt:lpwstr>
  </property>
  <property fmtid="{D5CDD505-2E9C-101B-9397-08002B2CF9AE}" pid="3" name="ComplianceAssetId">
    <vt:lpwstr/>
  </property>
</Properties>
</file>